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61" r:id="rId4"/>
    <p:sldId id="263" r:id="rId5"/>
    <p:sldId id="258" r:id="rId6"/>
    <p:sldId id="270" r:id="rId7"/>
    <p:sldId id="267" r:id="rId8"/>
    <p:sldId id="274" r:id="rId9"/>
    <p:sldId id="271" r:id="rId10"/>
    <p:sldId id="262" r:id="rId11"/>
    <p:sldId id="264" r:id="rId12"/>
    <p:sldId id="265" r:id="rId13"/>
    <p:sldId id="266" r:id="rId14"/>
    <p:sldId id="272" r:id="rId15"/>
    <p:sldId id="273" r:id="rId16"/>
    <p:sldId id="268" r:id="rId17"/>
    <p:sldId id="259" r:id="rId18"/>
    <p:sldId id="276" r:id="rId19"/>
    <p:sldId id="277" r:id="rId20"/>
    <p:sldId id="275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83" d="100"/>
          <a:sy n="83" d="100"/>
        </p:scale>
        <p:origin x="45" y="21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47489B-6675-44FC-B82F-DE399FCE6098}" type="datetimeFigureOut">
              <a:rPr lang="en-US" smtClean="0"/>
              <a:t>5/21/2016</a:t>
            </a:fld>
            <a:endParaRPr 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15EED4-A5C8-4230-A7BF-077DE3278C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2081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2016/05/21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2016/05/21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2016/05/21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2016/05/21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655608"/>
            <a:ext cx="10058400" cy="230653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 dirty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3090154"/>
            <a:ext cx="10058400" cy="3051854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2016/05/21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2980426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2016/05/21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2016/05/21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2016/05/21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2016/05/21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altLang="zh-TW"/>
              <a:t>2016/05/21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2016/05/21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800" dirty="0"/>
          </a:p>
        </p:txBody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r>
              <a:rPr lang="en-US" altLang="zh-TW"/>
              <a:t>2016/05/21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Relationship Id="rId9" Type="http://schemas.openxmlformats.org/officeDocument/2006/relationships/image" Target="../media/image2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/>
              <a:t>台灣空氣品質資料</a:t>
            </a:r>
            <a:br>
              <a:rPr lang="en-US" altLang="zh-TW" dirty="0"/>
            </a:br>
            <a:r>
              <a:rPr lang="zh-TW" altLang="en-US" dirty="0"/>
              <a:t>收集與分析</a:t>
            </a:r>
            <a:endParaRPr 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4771662" cy="1143000"/>
          </a:xfrm>
        </p:spPr>
        <p:txBody>
          <a:bodyPr/>
          <a:lstStyle/>
          <a:p>
            <a:r>
              <a:rPr lang="zh-TW" altLang="en-US" dirty="0"/>
              <a:t>指導老師：賀嘉生 老師</a:t>
            </a:r>
            <a:endParaRPr lang="en-US" dirty="0"/>
          </a:p>
        </p:txBody>
      </p:sp>
      <p:sp>
        <p:nvSpPr>
          <p:cNvPr id="4" name="副標題 2"/>
          <p:cNvSpPr txBox="1">
            <a:spLocks/>
          </p:cNvSpPr>
          <p:nvPr/>
        </p:nvSpPr>
        <p:spPr>
          <a:xfrm>
            <a:off x="6278776" y="4455620"/>
            <a:ext cx="4771662" cy="114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zh-TW" altLang="en-US" dirty="0"/>
              <a:t>組員：吳振豪 </a:t>
            </a:r>
            <a:r>
              <a:rPr lang="en-US" altLang="zh-TW" dirty="0"/>
              <a:t>10477035</a:t>
            </a:r>
          </a:p>
          <a:p>
            <a:pPr algn="r"/>
            <a:r>
              <a:rPr lang="en-US" dirty="0"/>
              <a:t> 	</a:t>
            </a:r>
          </a:p>
        </p:txBody>
      </p:sp>
    </p:spTree>
    <p:extLst>
      <p:ext uri="{BB962C8B-B14F-4D97-AF65-F5344CB8AC3E}">
        <p14:creationId xmlns:p14="http://schemas.microsoft.com/office/powerpoint/2010/main" val="5852923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資料內容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自動氣象站</a:t>
            </a:r>
            <a:r>
              <a:rPr lang="en-US" altLang="zh-TW" dirty="0"/>
              <a:t>-</a:t>
            </a:r>
            <a:r>
              <a:rPr lang="zh-TW" altLang="en-US" dirty="0"/>
              <a:t>氣象觀測資料，每小時更新一次，格式</a:t>
            </a:r>
            <a:r>
              <a:rPr lang="en-US" altLang="zh-TW" dirty="0"/>
              <a:t>XML</a:t>
            </a:r>
            <a:endParaRPr 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7228" y="0"/>
            <a:ext cx="4801270" cy="6192114"/>
          </a:xfrm>
          <a:prstGeom prst="rect">
            <a:avLst/>
          </a:prstGeom>
        </p:spPr>
      </p:pic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2016/05/21</a:t>
            </a:r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603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資料內容 </a:t>
            </a:r>
            <a:r>
              <a:rPr lang="en-US" altLang="zh-TW" dirty="0"/>
              <a:t>(cont’d)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自動雨量站</a:t>
            </a:r>
            <a:r>
              <a:rPr lang="en-US" altLang="zh-TW" dirty="0"/>
              <a:t>-</a:t>
            </a:r>
            <a:r>
              <a:rPr lang="zh-TW" altLang="en-US" dirty="0"/>
              <a:t>雨量觀測資料，每小時更新一次，格式</a:t>
            </a:r>
            <a:r>
              <a:rPr lang="en-US" altLang="zh-TW" dirty="0"/>
              <a:t>XML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3073" y="96197"/>
            <a:ext cx="6449325" cy="6363588"/>
          </a:xfrm>
          <a:prstGeom prst="rect">
            <a:avLst/>
          </a:prstGeom>
        </p:spPr>
      </p:pic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2016/05/21</a:t>
            </a:r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11</a:t>
            </a:fld>
            <a:endParaRPr lang="en-US" dirty="0"/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5859" y="2392122"/>
            <a:ext cx="9069475" cy="3772318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4330" y="286603"/>
            <a:ext cx="7728133" cy="2336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397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資料內容 </a:t>
            </a:r>
            <a:r>
              <a:rPr lang="en-US" altLang="zh-TW" dirty="0"/>
              <a:t>(cont’d)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局屬氣象站</a:t>
            </a:r>
            <a:r>
              <a:rPr lang="en-US" altLang="zh-TW" dirty="0"/>
              <a:t>-</a:t>
            </a:r>
            <a:r>
              <a:rPr lang="zh-TW" altLang="en-US" dirty="0"/>
              <a:t>現在天氣觀測報告，每小時更新一次，格式</a:t>
            </a:r>
            <a:r>
              <a:rPr lang="en-US" altLang="zh-TW" dirty="0"/>
              <a:t>XML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5252" y="0"/>
            <a:ext cx="7506748" cy="6268325"/>
          </a:xfrm>
          <a:prstGeom prst="rect">
            <a:avLst/>
          </a:prstGeom>
        </p:spPr>
      </p:pic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2016/05/21</a:t>
            </a:r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8204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資料內容 </a:t>
            </a:r>
            <a:r>
              <a:rPr lang="en-US" altLang="zh-TW" dirty="0"/>
              <a:t>(cont’d)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酸雨</a:t>
            </a:r>
            <a:r>
              <a:rPr lang="en-US" altLang="zh-TW" dirty="0"/>
              <a:t>pH</a:t>
            </a:r>
            <a:r>
              <a:rPr lang="zh-TW" altLang="en-US" dirty="0"/>
              <a:t>值</a:t>
            </a:r>
            <a:r>
              <a:rPr lang="en-US" altLang="zh-TW" dirty="0"/>
              <a:t>-</a:t>
            </a:r>
            <a:r>
              <a:rPr lang="zh-TW" altLang="en-US" dirty="0"/>
              <a:t>每日酸雨</a:t>
            </a:r>
            <a:r>
              <a:rPr lang="en-US" altLang="zh-TW" dirty="0"/>
              <a:t>pH</a:t>
            </a:r>
            <a:r>
              <a:rPr lang="zh-TW" altLang="en-US" dirty="0"/>
              <a:t>值，每小時更新一次，格式</a:t>
            </a:r>
            <a:r>
              <a:rPr lang="en-US" altLang="zh-TW" dirty="0"/>
              <a:t>XML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4346" y="137666"/>
            <a:ext cx="7392432" cy="6382641"/>
          </a:xfrm>
          <a:prstGeom prst="rect">
            <a:avLst/>
          </a:prstGeom>
        </p:spPr>
      </p:pic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2016/05/21</a:t>
            </a:r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731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環境署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2016/05/21</a:t>
            </a:r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14</a:t>
            </a:fld>
            <a:endParaRPr lang="en-US" dirty="0"/>
          </a:p>
        </p:txBody>
      </p:sp>
      <p:sp>
        <p:nvSpPr>
          <p:cNvPr id="6" name="內容版面配置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空氣品質即時污染指標，每小時更新一次，格式</a:t>
            </a:r>
            <a:r>
              <a:rPr lang="en-US" altLang="zh-TW" dirty="0"/>
              <a:t>XML</a:t>
            </a: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4300" y="103387"/>
            <a:ext cx="8663051" cy="6538960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6943" y="2817962"/>
            <a:ext cx="9046046" cy="3346478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3556" y="1155276"/>
            <a:ext cx="7345684" cy="1515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583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台電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各發電廠即時發電資料</a:t>
            </a:r>
            <a:endParaRPr lang="en-US" altLang="zh-TW" dirty="0"/>
          </a:p>
          <a:p>
            <a:r>
              <a:rPr lang="zh-TW" altLang="en-US" dirty="0"/>
              <a:t>每</a:t>
            </a:r>
            <a:r>
              <a:rPr lang="en-US" altLang="zh-TW" dirty="0"/>
              <a:t>10</a:t>
            </a:r>
            <a:r>
              <a:rPr lang="zh-TW" altLang="en-US" dirty="0"/>
              <a:t>分鐘更新一次，格式</a:t>
            </a:r>
            <a:r>
              <a:rPr lang="en-US" altLang="zh-TW" dirty="0"/>
              <a:t>JSON</a:t>
            </a:r>
          </a:p>
          <a:p>
            <a:pPr marL="0" indent="0">
              <a:buNone/>
            </a:pP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2016/05/21</a:t>
            </a:r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15</a:t>
            </a:fld>
            <a:endParaRPr lang="en-US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5878" y="286603"/>
            <a:ext cx="8505887" cy="6248446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9777" y="312938"/>
            <a:ext cx="8905940" cy="6329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405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資料收集自動化</a:t>
            </a:r>
          </a:p>
        </p:txBody>
      </p:sp>
      <p:pic>
        <p:nvPicPr>
          <p:cNvPr id="18" name="內容版面配置區 1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13873" y="2142673"/>
            <a:ext cx="5686467" cy="1152533"/>
          </a:xfrm>
        </p:spPr>
      </p:pic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2016/05/21</a:t>
            </a:r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16</a:t>
            </a:fld>
            <a:endParaRPr lang="en-US" dirty="0"/>
          </a:p>
        </p:txBody>
      </p:sp>
      <p:pic>
        <p:nvPicPr>
          <p:cNvPr id="20" name="圖片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4600" y="950100"/>
            <a:ext cx="6762799" cy="4957799"/>
          </a:xfrm>
          <a:prstGeom prst="rect">
            <a:avLst/>
          </a:prstGeom>
        </p:spPr>
      </p:pic>
      <p:pic>
        <p:nvPicPr>
          <p:cNvPr id="21" name="圖片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55082" y="945338"/>
            <a:ext cx="6681836" cy="4967324"/>
          </a:xfrm>
          <a:prstGeom prst="rect">
            <a:avLst/>
          </a:prstGeom>
        </p:spPr>
      </p:pic>
      <p:pic>
        <p:nvPicPr>
          <p:cNvPr id="22" name="圖片 2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50319" y="959625"/>
            <a:ext cx="6691361" cy="4938749"/>
          </a:xfrm>
          <a:prstGeom prst="rect">
            <a:avLst/>
          </a:prstGeom>
        </p:spPr>
      </p:pic>
      <p:pic>
        <p:nvPicPr>
          <p:cNvPr id="23" name="圖片 2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57463" y="954863"/>
            <a:ext cx="6677074" cy="4948274"/>
          </a:xfrm>
          <a:prstGeom prst="rect">
            <a:avLst/>
          </a:prstGeom>
        </p:spPr>
      </p:pic>
      <p:pic>
        <p:nvPicPr>
          <p:cNvPr id="25" name="圖片 2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47938" y="959625"/>
            <a:ext cx="6696124" cy="4938749"/>
          </a:xfrm>
          <a:prstGeom prst="rect">
            <a:avLst/>
          </a:prstGeom>
        </p:spPr>
      </p:pic>
      <p:pic>
        <p:nvPicPr>
          <p:cNvPr id="26" name="圖片 2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255148" y="947719"/>
            <a:ext cx="5681704" cy="4962561"/>
          </a:xfrm>
          <a:prstGeom prst="rect">
            <a:avLst/>
          </a:prstGeom>
        </p:spPr>
      </p:pic>
      <p:pic>
        <p:nvPicPr>
          <p:cNvPr id="27" name="圖片 2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119415" y="945338"/>
            <a:ext cx="5953169" cy="4967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334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可能的分析手法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氣溫、濕度、</a:t>
            </a:r>
            <a:r>
              <a:rPr lang="en-US" altLang="zh-TW" dirty="0"/>
              <a:t>PM2.5</a:t>
            </a:r>
            <a:r>
              <a:rPr lang="zh-TW" altLang="en-US" dirty="0"/>
              <a:t> </a:t>
            </a:r>
            <a:r>
              <a:rPr lang="en-US" altLang="zh-TW" dirty="0"/>
              <a:t>…</a:t>
            </a:r>
            <a:r>
              <a:rPr lang="zh-TW" altLang="en-US" dirty="0"/>
              <a:t> 變化趨勢 </a:t>
            </a:r>
            <a:r>
              <a:rPr lang="en-US" altLang="zh-TW" dirty="0"/>
              <a:t>(Linear regression)</a:t>
            </a:r>
          </a:p>
          <a:p>
            <a:r>
              <a:rPr lang="zh-TW" altLang="en-US" dirty="0"/>
              <a:t>參數與時間的相關</a:t>
            </a:r>
            <a:endParaRPr lang="en-US" altLang="zh-TW" dirty="0"/>
          </a:p>
          <a:p>
            <a:r>
              <a:rPr lang="zh-TW" altLang="en-US" dirty="0"/>
              <a:t>參數兩兩相間的關係 </a:t>
            </a:r>
            <a:r>
              <a:rPr lang="en-US" altLang="zh-TW" dirty="0"/>
              <a:t>(Clustering)</a:t>
            </a:r>
            <a:endParaRPr 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2016/05/21</a:t>
            </a:r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58237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資料視覺化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使用</a:t>
            </a:r>
            <a:r>
              <a:rPr lang="en-US" altLang="zh-TW" dirty="0"/>
              <a:t>R</a:t>
            </a:r>
            <a:r>
              <a:rPr lang="zh-TW" altLang="en-US" dirty="0"/>
              <a:t>配合</a:t>
            </a:r>
            <a:r>
              <a:rPr lang="en-US" altLang="zh-TW" dirty="0"/>
              <a:t>Google</a:t>
            </a:r>
            <a:r>
              <a:rPr lang="zh-TW" altLang="en-US" dirty="0"/>
              <a:t> </a:t>
            </a:r>
            <a:r>
              <a:rPr lang="en-US" altLang="zh-TW" dirty="0"/>
              <a:t>Map</a:t>
            </a:r>
            <a:r>
              <a:rPr lang="zh-TW" altLang="en-US" dirty="0"/>
              <a:t> </a:t>
            </a:r>
            <a:r>
              <a:rPr lang="en-US" altLang="zh-TW" dirty="0"/>
              <a:t>API</a:t>
            </a:r>
            <a:endParaRPr 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2016/05/21</a:t>
            </a:r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18</a:t>
            </a:fld>
            <a:endParaRPr 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2328051"/>
            <a:ext cx="6848525" cy="1028708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5049" y="451228"/>
            <a:ext cx="7125694" cy="5811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33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資料視覺化  </a:t>
            </a:r>
            <a:r>
              <a:rPr lang="en-US" altLang="zh-TW" dirty="0"/>
              <a:t>(cont’d)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將</a:t>
            </a:r>
            <a:r>
              <a:rPr lang="en-US" altLang="zh-TW" dirty="0"/>
              <a:t>PM2.5</a:t>
            </a:r>
            <a:r>
              <a:rPr lang="zh-TW" altLang="en-US" dirty="0"/>
              <a:t>資料隨時間印出</a:t>
            </a:r>
            <a:endParaRPr lang="en-US" altLang="zh-TW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2016/05/21</a:t>
            </a:r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19</a:t>
            </a:fld>
            <a:endParaRPr lang="en-US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1310" y="2247376"/>
            <a:ext cx="7156868" cy="605900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5524" y="436787"/>
            <a:ext cx="7554114" cy="5936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9432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目錄</a:t>
            </a:r>
            <a:endParaRPr lang="en-US" dirty="0"/>
          </a:p>
        </p:txBody>
      </p:sp>
      <p:graphicFrame>
        <p:nvGraphicFramePr>
          <p:cNvPr id="4" name="內容版面配置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41894160"/>
              </p:ext>
            </p:extLst>
          </p:nvPr>
        </p:nvGraphicFramePr>
        <p:xfrm>
          <a:off x="1844584" y="2266082"/>
          <a:ext cx="4855265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25847">
                  <a:extLst>
                    <a:ext uri="{9D8B030D-6E8A-4147-A177-3AD203B41FA5}">
                      <a16:colId xmlns:a16="http://schemas.microsoft.com/office/drawing/2014/main" val="3169009030"/>
                    </a:ext>
                  </a:extLst>
                </a:gridCol>
                <a:gridCol w="1029418">
                  <a:extLst>
                    <a:ext uri="{9D8B030D-6E8A-4147-A177-3AD203B41FA5}">
                      <a16:colId xmlns:a16="http://schemas.microsoft.com/office/drawing/2014/main" val="36324677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TW" altLang="en-US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動機</a:t>
                      </a:r>
                      <a:r>
                        <a:rPr lang="en-US" altLang="zh-TW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&amp;</a:t>
                      </a:r>
                      <a:r>
                        <a:rPr lang="zh-TW" altLang="en-US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目的</a:t>
                      </a:r>
                      <a:endParaRPr lang="en-US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mpd="sng">
                      <a:noFill/>
                    </a:lnL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901954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使用資料集</a:t>
                      </a:r>
                      <a:endParaRPr lang="en-US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38100" cmpd="sng">
                      <a:noFill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43853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dirty="0"/>
                        <a:t>資料收集自動化</a:t>
                      </a:r>
                      <a:endParaRPr lang="en-US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17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可能的分析手法</a:t>
                      </a:r>
                      <a:endParaRPr lang="en-US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19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778653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資料視覺化</a:t>
                      </a:r>
                      <a:endParaRPr lang="en-US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20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623169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實作遭遇問題</a:t>
                      </a:r>
                      <a:endParaRPr lang="en-US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21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708249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b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3237653"/>
                  </a:ext>
                </a:extLst>
              </a:tr>
            </a:tbl>
          </a:graphicData>
        </a:graphic>
      </p:graphicFrame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2016/05/21</a:t>
            </a:r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48692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實作遭遇問題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[P1] </a:t>
            </a:r>
            <a:r>
              <a:rPr lang="zh-TW" altLang="en-US" dirty="0"/>
              <a:t>中央氣象局的</a:t>
            </a:r>
            <a:r>
              <a:rPr lang="en-US" altLang="zh-TW" dirty="0"/>
              <a:t>XML</a:t>
            </a:r>
            <a:r>
              <a:rPr lang="zh-TW" altLang="en-US" dirty="0"/>
              <a:t>資料無法直接使用現成</a:t>
            </a:r>
            <a:r>
              <a:rPr lang="en-US" altLang="zh-TW" dirty="0"/>
              <a:t>Function(</a:t>
            </a:r>
            <a:r>
              <a:rPr lang="en-US" altLang="zh-TW" dirty="0" err="1"/>
              <a:t>xmlToDataframe</a:t>
            </a:r>
            <a:r>
              <a:rPr lang="en-US" altLang="zh-TW" dirty="0"/>
              <a:t>)</a:t>
            </a:r>
            <a:r>
              <a:rPr lang="zh-TW" altLang="en-US" dirty="0"/>
              <a:t>轉化為</a:t>
            </a:r>
            <a:r>
              <a:rPr lang="en-US" altLang="zh-TW" dirty="0" err="1"/>
              <a:t>data.frame</a:t>
            </a:r>
            <a:endParaRPr lang="en-US" altLang="zh-TW" dirty="0"/>
          </a:p>
          <a:p>
            <a:r>
              <a:rPr lang="en-US" dirty="0"/>
              <a:t>[A1] </a:t>
            </a:r>
            <a:r>
              <a:rPr lang="zh-TW" altLang="en-US" dirty="0"/>
              <a:t>使用</a:t>
            </a:r>
            <a:r>
              <a:rPr lang="en-US" altLang="zh-TW" dirty="0" err="1"/>
              <a:t>XMLParseTree</a:t>
            </a:r>
            <a:r>
              <a:rPr lang="zh-TW" altLang="en-US" dirty="0"/>
              <a:t>讀入</a:t>
            </a:r>
            <a:r>
              <a:rPr lang="en-US" altLang="zh-TW" dirty="0"/>
              <a:t>XML</a:t>
            </a:r>
            <a:r>
              <a:rPr lang="zh-TW" altLang="en-US" dirty="0"/>
              <a:t>之後個別處裡讀入的</a:t>
            </a:r>
            <a:r>
              <a:rPr lang="en-US" altLang="zh-TW" dirty="0"/>
              <a:t>List</a:t>
            </a:r>
            <a:endParaRPr lang="en-US" dirty="0"/>
          </a:p>
          <a:p>
            <a:r>
              <a:rPr lang="en-US" dirty="0"/>
              <a:t>[P2] </a:t>
            </a:r>
            <a:r>
              <a:rPr lang="zh-TW" altLang="en-US" dirty="0"/>
              <a:t>台電的</a:t>
            </a:r>
            <a:r>
              <a:rPr lang="en-US" altLang="zh-TW" dirty="0"/>
              <a:t>JSON</a:t>
            </a:r>
            <a:r>
              <a:rPr lang="zh-TW" altLang="en-US" dirty="0"/>
              <a:t>資料裡含有</a:t>
            </a:r>
            <a:r>
              <a:rPr lang="en-US" altLang="zh-TW" dirty="0"/>
              <a:t>HTML</a:t>
            </a:r>
            <a:r>
              <a:rPr lang="zh-TW" altLang="en-US" dirty="0"/>
              <a:t> </a:t>
            </a:r>
            <a:r>
              <a:rPr lang="en-US" altLang="zh-TW" dirty="0"/>
              <a:t>Tag</a:t>
            </a:r>
            <a:r>
              <a:rPr lang="zh-TW" altLang="en-US" dirty="0"/>
              <a:t>，需移除才能讀入</a:t>
            </a:r>
            <a:endParaRPr lang="en-US" dirty="0"/>
          </a:p>
          <a:p>
            <a:r>
              <a:rPr lang="en-US" dirty="0"/>
              <a:t>[A2] </a:t>
            </a:r>
            <a:r>
              <a:rPr lang="zh-TW" altLang="en-US" dirty="0"/>
              <a:t>已解決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altLang="zh-TW" dirty="0"/>
              <a:t>[P3] </a:t>
            </a:r>
            <a:r>
              <a:rPr lang="zh-TW" altLang="en-US" dirty="0"/>
              <a:t>設計資料自動擷取時</a:t>
            </a:r>
            <a:r>
              <a:rPr lang="en-US" altLang="zh-TW" dirty="0"/>
              <a:t>R</a:t>
            </a:r>
            <a:r>
              <a:rPr lang="zh-TW" altLang="en-US" dirty="0"/>
              <a:t>的</a:t>
            </a:r>
            <a:r>
              <a:rPr lang="en-US" altLang="zh-TW" dirty="0" err="1"/>
              <a:t>Sys.sleep</a:t>
            </a:r>
            <a:r>
              <a:rPr lang="zh-TW" altLang="en-US" dirty="0"/>
              <a:t> </a:t>
            </a:r>
            <a:r>
              <a:rPr lang="en-US" altLang="zh-TW" dirty="0"/>
              <a:t>Function</a:t>
            </a:r>
            <a:r>
              <a:rPr lang="zh-TW" altLang="en-US" dirty="0"/>
              <a:t>長時間執行會有錯誤</a:t>
            </a:r>
            <a:endParaRPr lang="en-US" altLang="zh-TW" dirty="0"/>
          </a:p>
          <a:p>
            <a:r>
              <a:rPr lang="en-US" dirty="0"/>
              <a:t>[A3] </a:t>
            </a:r>
            <a:r>
              <a:rPr lang="zh-TW" altLang="en-US" dirty="0"/>
              <a:t>改用作業系統本身的任務排程器</a:t>
            </a:r>
            <a:r>
              <a:rPr lang="en-US" altLang="zh-TW" dirty="0"/>
              <a:t>(Windows: Task Scheduler, </a:t>
            </a:r>
            <a:r>
              <a:rPr lang="en-US" altLang="zh-TW" dirty="0" err="1"/>
              <a:t>iOS&amp;Linux</a:t>
            </a:r>
            <a:r>
              <a:rPr lang="en-US" altLang="zh-TW" dirty="0"/>
              <a:t>: </a:t>
            </a:r>
            <a:r>
              <a:rPr lang="en-US" altLang="zh-TW" dirty="0" err="1"/>
              <a:t>cron</a:t>
            </a:r>
            <a:r>
              <a:rPr lang="en-US" altLang="zh-TW" dirty="0"/>
              <a:t> table)</a:t>
            </a:r>
          </a:p>
          <a:p>
            <a:r>
              <a:rPr lang="en-US" altLang="zh-TW" dirty="0"/>
              <a:t>[P4] </a:t>
            </a:r>
            <a:r>
              <a:rPr lang="zh-TW" altLang="en-US" dirty="0"/>
              <a:t>資料筆數過多無法呈現</a:t>
            </a:r>
            <a:endParaRPr lang="en-US" altLang="zh-TW" dirty="0"/>
          </a:p>
          <a:p>
            <a:r>
              <a:rPr lang="en-US" dirty="0"/>
              <a:t>[A4]</a:t>
            </a:r>
            <a:r>
              <a:rPr lang="zh-TW" altLang="en-US" dirty="0"/>
              <a:t> 不一次全部呈現，將資料切割成單一量測點</a:t>
            </a:r>
            <a:r>
              <a:rPr lang="en-US" altLang="zh-TW" dirty="0"/>
              <a:t>(</a:t>
            </a:r>
            <a:r>
              <a:rPr lang="zh-TW" altLang="en-US" dirty="0"/>
              <a:t>還需要做取平均</a:t>
            </a:r>
            <a:r>
              <a:rPr lang="en-US" altLang="zh-TW" dirty="0"/>
              <a:t>-</a:t>
            </a:r>
            <a:r>
              <a:rPr lang="zh-TW" altLang="en-US" dirty="0"/>
              <a:t>小時</a:t>
            </a:r>
            <a:r>
              <a:rPr lang="en-US" altLang="zh-TW" dirty="0"/>
              <a:t>)</a:t>
            </a:r>
            <a:endParaRPr 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2016/05/21</a:t>
            </a:r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81172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動機</a:t>
            </a:r>
            <a:r>
              <a:rPr lang="en-US" altLang="zh-TW" dirty="0"/>
              <a:t>&amp;</a:t>
            </a:r>
            <a:r>
              <a:rPr lang="zh-TW" altLang="en-US" dirty="0"/>
              <a:t>目的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1440" lvl="1" indent="-91440">
              <a:spcBef>
                <a:spcPts val="1200"/>
              </a:spcBef>
              <a:spcAft>
                <a:spcPts val="200"/>
              </a:spcAft>
              <a:buSzPct val="100000"/>
              <a:buFont typeface="Calibri" panose="020F0502020204030204" pitchFamily="34" charset="0"/>
              <a:buChar char=" "/>
            </a:pPr>
            <a:r>
              <a:rPr lang="zh-TW" altLang="en-US" dirty="0"/>
              <a:t>從</a:t>
            </a:r>
            <a:r>
              <a:rPr lang="en-US" altLang="zh-TW" dirty="0"/>
              <a:t> Data Taipei</a:t>
            </a:r>
            <a:r>
              <a:rPr lang="zh-TW" altLang="en-US" dirty="0"/>
              <a:t>,</a:t>
            </a:r>
            <a:r>
              <a:rPr lang="en-US" altLang="zh-TW" dirty="0"/>
              <a:t> </a:t>
            </a:r>
            <a:r>
              <a:rPr lang="zh-TW" altLang="en-US" dirty="0"/>
              <a:t>中央氣象局氣象資料開放平台及台電</a:t>
            </a:r>
            <a:r>
              <a:rPr lang="zh-TW" altLang="en-US" b="1" dirty="0">
                <a:solidFill>
                  <a:schemeClr val="accent2"/>
                </a:solidFill>
              </a:rPr>
              <a:t>各平台之開放資料</a:t>
            </a:r>
            <a:r>
              <a:rPr lang="zh-TW" altLang="en-US" dirty="0"/>
              <a:t>中，</a:t>
            </a:r>
            <a:endParaRPr lang="en-US" altLang="zh-TW" dirty="0"/>
          </a:p>
          <a:p>
            <a:pPr marL="91440" lvl="1" indent="-91440">
              <a:spcBef>
                <a:spcPts val="1200"/>
              </a:spcBef>
              <a:spcAft>
                <a:spcPts val="200"/>
              </a:spcAft>
              <a:buSzPct val="100000"/>
              <a:buFont typeface="Calibri" panose="020F0502020204030204" pitchFamily="34" charset="0"/>
              <a:buChar char=" "/>
            </a:pPr>
            <a:r>
              <a:rPr lang="zh-TW" altLang="en-US" b="1" dirty="0">
                <a:solidFill>
                  <a:schemeClr val="accent2"/>
                </a:solidFill>
              </a:rPr>
              <a:t>統整各地詳細資料</a:t>
            </a:r>
            <a:r>
              <a:rPr lang="zh-TW" altLang="en-US" dirty="0"/>
              <a:t>（如空氣盒子即時量測資料</a:t>
            </a:r>
            <a:r>
              <a:rPr lang="zh-TW" altLang="zh-TW" dirty="0"/>
              <a:t>,</a:t>
            </a:r>
            <a:r>
              <a:rPr lang="zh-TW" altLang="en-US" dirty="0"/>
              <a:t>即時發電量</a:t>
            </a:r>
            <a:r>
              <a:rPr lang="en-US" altLang="zh-TW" dirty="0"/>
              <a:t>etc.</a:t>
            </a:r>
            <a:r>
              <a:rPr lang="zh-TW" altLang="en-US" dirty="0"/>
              <a:t>）</a:t>
            </a:r>
            <a:endParaRPr lang="en-US" altLang="zh-TW" dirty="0"/>
          </a:p>
          <a:p>
            <a:pPr marL="91440" lvl="1" indent="-91440">
              <a:spcBef>
                <a:spcPts val="1200"/>
              </a:spcBef>
              <a:spcAft>
                <a:spcPts val="200"/>
              </a:spcAft>
              <a:buSzPct val="100000"/>
              <a:buFont typeface="Calibri" panose="020F0502020204030204" pitchFamily="34" charset="0"/>
              <a:buChar char=" "/>
            </a:pPr>
            <a:r>
              <a:rPr lang="zh-TW" altLang="en-US" b="1" dirty="0">
                <a:solidFill>
                  <a:schemeClr val="accent2"/>
                </a:solidFill>
              </a:rPr>
              <a:t>比對</a:t>
            </a:r>
            <a:r>
              <a:rPr lang="zh-TW" altLang="en-US" dirty="0"/>
              <a:t>環境署的</a:t>
            </a:r>
            <a:r>
              <a:rPr lang="zh-TW" altLang="en-US" b="1" dirty="0">
                <a:solidFill>
                  <a:schemeClr val="accent2"/>
                </a:solidFill>
              </a:rPr>
              <a:t>空氣監測資料</a:t>
            </a:r>
            <a:r>
              <a:rPr lang="zh-TW" altLang="en-US" dirty="0"/>
              <a:t>，分析各項資訊與空氣污染之關係，</a:t>
            </a:r>
            <a:endParaRPr lang="en-US" altLang="zh-TW" dirty="0"/>
          </a:p>
          <a:p>
            <a:pPr marL="91440" lvl="1" indent="-91440">
              <a:spcBef>
                <a:spcPts val="1200"/>
              </a:spcBef>
              <a:spcAft>
                <a:spcPts val="200"/>
              </a:spcAft>
              <a:buSzPct val="100000"/>
              <a:buFont typeface="Calibri" panose="020F0502020204030204" pitchFamily="34" charset="0"/>
              <a:buChar char=" "/>
            </a:pPr>
            <a:r>
              <a:rPr lang="zh-TW" altLang="en-US" b="1" dirty="0">
                <a:solidFill>
                  <a:schemeClr val="accent2"/>
                </a:solidFill>
              </a:rPr>
              <a:t>找出</a:t>
            </a:r>
            <a:r>
              <a:rPr lang="zh-TW" altLang="en-US" dirty="0"/>
              <a:t>一天中天氣變化與</a:t>
            </a:r>
            <a:r>
              <a:rPr lang="zh-TW" altLang="en-US" b="1" dirty="0">
                <a:solidFill>
                  <a:schemeClr val="accent2"/>
                </a:solidFill>
              </a:rPr>
              <a:t>人為因素對於空氣品質的影響</a:t>
            </a:r>
            <a:r>
              <a:rPr lang="zh-TW" altLang="en-US" dirty="0"/>
              <a:t>。</a:t>
            </a:r>
            <a:endParaRPr 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2016/05/21</a:t>
            </a:r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00019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solidFill>
                  <a:schemeClr val="tx1"/>
                </a:solidFill>
              </a:rPr>
              <a:t>使用資料集</a:t>
            </a:r>
            <a:endParaRPr lang="en-US" dirty="0"/>
          </a:p>
        </p:txBody>
      </p:sp>
      <p:sp>
        <p:nvSpPr>
          <p:cNvPr id="7" name="文字版面配置區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dirty="0"/>
              <a:t>資料來源</a:t>
            </a:r>
            <a:endParaRPr lang="en-US" altLang="zh-TW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dirty="0"/>
              <a:t>資料內容</a:t>
            </a:r>
            <a:endParaRPr lang="en-US" dirty="0"/>
          </a:p>
        </p:txBody>
      </p:sp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2016/05/21</a:t>
            </a:r>
            <a:endParaRPr lang="en-US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43774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資料來源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來源</a:t>
            </a:r>
            <a:endParaRPr lang="en-US" dirty="0"/>
          </a:p>
          <a:p>
            <a:pPr lvl="1"/>
            <a:r>
              <a:rPr lang="en-US" dirty="0" err="1"/>
              <a:t>Data.Taipei</a:t>
            </a:r>
            <a:r>
              <a:rPr lang="en-US" dirty="0"/>
              <a:t> (Taipei Open Data)</a:t>
            </a:r>
          </a:p>
          <a:p>
            <a:pPr lvl="2"/>
            <a:r>
              <a:rPr lang="zh-TW" altLang="en-US" dirty="0"/>
              <a:t>空氣盒子即時量測資料</a:t>
            </a:r>
            <a:endParaRPr lang="en-US" dirty="0"/>
          </a:p>
          <a:p>
            <a:pPr lvl="1"/>
            <a:r>
              <a:rPr lang="zh-TW" altLang="en-US" dirty="0"/>
              <a:t>中央氣象局 氣象資料開放平台</a:t>
            </a:r>
            <a:endParaRPr lang="en-US" altLang="zh-TW" dirty="0"/>
          </a:p>
          <a:p>
            <a:pPr lvl="2"/>
            <a:r>
              <a:rPr lang="zh-TW" altLang="en-US" dirty="0"/>
              <a:t>自動氣象站</a:t>
            </a:r>
            <a:r>
              <a:rPr lang="en-US" altLang="zh-TW" dirty="0"/>
              <a:t>-</a:t>
            </a:r>
            <a:r>
              <a:rPr lang="zh-TW" altLang="en-US" dirty="0"/>
              <a:t>氣象觀測資料          </a:t>
            </a:r>
            <a:r>
              <a:rPr lang="en-US" altLang="zh-TW" dirty="0"/>
              <a:t>O-A0001-001</a:t>
            </a:r>
          </a:p>
          <a:p>
            <a:pPr lvl="2"/>
            <a:r>
              <a:rPr lang="zh-TW" altLang="en-US" dirty="0"/>
              <a:t>自動雨量站</a:t>
            </a:r>
            <a:r>
              <a:rPr lang="en-US" altLang="zh-TW" dirty="0"/>
              <a:t>-</a:t>
            </a:r>
            <a:r>
              <a:rPr lang="zh-TW" altLang="en-US" dirty="0"/>
              <a:t>雨量觀測資料          </a:t>
            </a:r>
            <a:r>
              <a:rPr lang="en-US" altLang="zh-TW" dirty="0"/>
              <a:t>O-A0002-001</a:t>
            </a:r>
          </a:p>
          <a:p>
            <a:pPr lvl="2"/>
            <a:r>
              <a:rPr lang="zh-TW" altLang="en-US" dirty="0"/>
              <a:t>局屬氣象站</a:t>
            </a:r>
            <a:r>
              <a:rPr lang="en-US" altLang="zh-TW" dirty="0"/>
              <a:t>-</a:t>
            </a:r>
            <a:r>
              <a:rPr lang="zh-TW" altLang="en-US" dirty="0"/>
              <a:t>現在天氣觀測報告   </a:t>
            </a:r>
            <a:r>
              <a:rPr lang="en-US" altLang="zh-TW" dirty="0"/>
              <a:t>O-A0003-001</a:t>
            </a:r>
          </a:p>
          <a:p>
            <a:pPr lvl="2"/>
            <a:r>
              <a:rPr lang="zh-TW" altLang="en-US" dirty="0"/>
              <a:t>酸雨</a:t>
            </a:r>
            <a:r>
              <a:rPr lang="en-US" altLang="zh-TW" dirty="0"/>
              <a:t>pH</a:t>
            </a:r>
            <a:r>
              <a:rPr lang="zh-TW" altLang="en-US" dirty="0"/>
              <a:t>值</a:t>
            </a:r>
            <a:r>
              <a:rPr lang="en-US" altLang="zh-TW" dirty="0"/>
              <a:t>-</a:t>
            </a:r>
            <a:r>
              <a:rPr lang="zh-TW" altLang="en-US" dirty="0"/>
              <a:t>每日酸雨</a:t>
            </a:r>
            <a:r>
              <a:rPr lang="en-US" altLang="zh-TW" dirty="0"/>
              <a:t>pH</a:t>
            </a:r>
            <a:r>
              <a:rPr lang="zh-TW" altLang="en-US" dirty="0"/>
              <a:t>值            </a:t>
            </a:r>
            <a:r>
              <a:rPr lang="en-US" altLang="zh-TW" dirty="0"/>
              <a:t>O-A0004-001</a:t>
            </a:r>
          </a:p>
          <a:p>
            <a:pPr lvl="1"/>
            <a:r>
              <a:rPr lang="zh-TW" altLang="en-US" dirty="0"/>
              <a:t>環境署</a:t>
            </a:r>
            <a:endParaRPr lang="en-US" altLang="zh-TW" dirty="0"/>
          </a:p>
          <a:p>
            <a:pPr lvl="2"/>
            <a:r>
              <a:rPr lang="zh-TW" altLang="en-US" dirty="0"/>
              <a:t>空氣監測資料</a:t>
            </a:r>
            <a:endParaRPr lang="en-US" altLang="zh-TW" dirty="0"/>
          </a:p>
          <a:p>
            <a:pPr lvl="1"/>
            <a:r>
              <a:rPr lang="zh-TW" altLang="en-US" dirty="0"/>
              <a:t>台電</a:t>
            </a:r>
            <a:endParaRPr lang="en-US" altLang="zh-TW" dirty="0"/>
          </a:p>
          <a:p>
            <a:pPr lvl="2"/>
            <a:r>
              <a:rPr lang="zh-TW" altLang="en-US" dirty="0"/>
              <a:t>即時發電量</a:t>
            </a:r>
            <a:endParaRPr 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2016/05/21</a:t>
            </a:r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03112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Data.Taipei</a:t>
            </a:r>
            <a:r>
              <a:rPr lang="en-US" altLang="zh-TW" dirty="0"/>
              <a:t> (Taipei Open Data)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4601" y="1846263"/>
            <a:ext cx="8903124" cy="4022725"/>
          </a:xfrm>
        </p:spPr>
      </p:pic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2016/05/21</a:t>
            </a:r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30026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內容版面配置區 4"/>
          <p:cNvSpPr>
            <a:spLocks noGrp="1"/>
          </p:cNvSpPr>
          <p:nvPr>
            <p:ph idx="1"/>
          </p:nvPr>
        </p:nvSpPr>
        <p:spPr>
          <a:xfrm>
            <a:off x="1097279" y="1845734"/>
            <a:ext cx="10089833" cy="4023360"/>
          </a:xfrm>
        </p:spPr>
        <p:txBody>
          <a:bodyPr>
            <a:normAutofit/>
          </a:bodyPr>
          <a:lstStyle/>
          <a:p>
            <a:r>
              <a:rPr lang="zh-TW" altLang="en-US" dirty="0"/>
              <a:t>分成兩部分的資料集，每小時更新，格式</a:t>
            </a:r>
            <a:r>
              <a:rPr lang="en-US" altLang="zh-TW" dirty="0"/>
              <a:t>JSON</a:t>
            </a:r>
          </a:p>
          <a:p>
            <a:pPr lvl="1"/>
            <a:r>
              <a:rPr lang="zh-TW" altLang="en-US" dirty="0"/>
              <a:t>裝置資料 </a:t>
            </a:r>
            <a:r>
              <a:rPr lang="en-US" altLang="zh-TW" dirty="0"/>
              <a:t>(</a:t>
            </a:r>
            <a:r>
              <a:rPr lang="zh-TW" altLang="en-US" dirty="0"/>
              <a:t>重點部分</a:t>
            </a:r>
            <a:r>
              <a:rPr lang="en-US" altLang="zh-TW" dirty="0"/>
              <a:t>)</a:t>
            </a:r>
          </a:p>
          <a:p>
            <a:pPr marL="201168" lvl="1" indent="0">
              <a:buNone/>
            </a:pPr>
            <a:r>
              <a:rPr lang="en-US" altLang="zh-TW" dirty="0"/>
              <a:t>	</a:t>
            </a:r>
            <a:r>
              <a:rPr lang="en-US" altLang="zh-TW" dirty="0" err="1"/>
              <a:t>device_id</a:t>
            </a:r>
            <a:r>
              <a:rPr lang="zh-TW" altLang="en-US" dirty="0"/>
              <a:t>：</a:t>
            </a:r>
            <a:r>
              <a:rPr lang="en-US" altLang="zh-TW" dirty="0" err="1"/>
              <a:t>AirBox</a:t>
            </a:r>
            <a:r>
              <a:rPr lang="en-US" altLang="zh-TW" dirty="0"/>
              <a:t> ID</a:t>
            </a:r>
          </a:p>
          <a:p>
            <a:pPr marL="201168" lvl="1" indent="0">
              <a:buNone/>
            </a:pPr>
            <a:r>
              <a:rPr lang="en-US" altLang="zh-TW" dirty="0"/>
              <a:t>	</a:t>
            </a:r>
            <a:r>
              <a:rPr lang="en-US" altLang="zh-TW" dirty="0" err="1"/>
              <a:t>gps_lat</a:t>
            </a:r>
            <a:r>
              <a:rPr lang="zh-TW" altLang="en-US" dirty="0"/>
              <a:t>：</a:t>
            </a:r>
            <a:r>
              <a:rPr lang="en-US" altLang="zh-TW" dirty="0"/>
              <a:t>Latitude </a:t>
            </a:r>
          </a:p>
          <a:p>
            <a:pPr marL="201168" lvl="1" indent="0">
              <a:buNone/>
            </a:pPr>
            <a:r>
              <a:rPr lang="en-US" altLang="zh-TW" dirty="0"/>
              <a:t>	</a:t>
            </a:r>
            <a:r>
              <a:rPr lang="en-US" altLang="zh-TW" dirty="0" err="1"/>
              <a:t>gps_lon</a:t>
            </a:r>
            <a:r>
              <a:rPr lang="zh-TW" altLang="en-US" dirty="0"/>
              <a:t>：</a:t>
            </a:r>
            <a:r>
              <a:rPr lang="en-US" altLang="zh-TW" dirty="0"/>
              <a:t>Longitude </a:t>
            </a:r>
          </a:p>
          <a:p>
            <a:pPr marL="201168" lvl="1" indent="0">
              <a:buNone/>
            </a:pPr>
            <a:endParaRPr lang="en-US" altLang="zh-TW" dirty="0"/>
          </a:p>
          <a:p>
            <a:pPr lvl="1"/>
            <a:r>
              <a:rPr lang="zh-TW" altLang="en-US" dirty="0"/>
              <a:t>量測資料 </a:t>
            </a:r>
            <a:r>
              <a:rPr lang="en-US" altLang="zh-TW" dirty="0"/>
              <a:t>(</a:t>
            </a:r>
            <a:r>
              <a:rPr lang="zh-TW" altLang="en-US" dirty="0"/>
              <a:t>重點部分</a:t>
            </a:r>
            <a:r>
              <a:rPr lang="en-US" altLang="zh-TW" dirty="0"/>
              <a:t>)</a:t>
            </a:r>
          </a:p>
          <a:p>
            <a:pPr marL="201168" lvl="1" indent="0">
              <a:buNone/>
            </a:pPr>
            <a:r>
              <a:rPr lang="en-US" altLang="zh-TW" dirty="0"/>
              <a:t>	time</a:t>
            </a:r>
            <a:r>
              <a:rPr lang="zh-TW" altLang="en-US" dirty="0"/>
              <a:t>：資料產生時間 </a:t>
            </a:r>
          </a:p>
          <a:p>
            <a:pPr marL="201168" lvl="1" indent="0">
              <a:buNone/>
            </a:pPr>
            <a:r>
              <a:rPr lang="zh-TW" altLang="en-US" dirty="0"/>
              <a:t>  </a:t>
            </a:r>
            <a:r>
              <a:rPr lang="en-US" altLang="zh-TW" dirty="0"/>
              <a:t>	</a:t>
            </a:r>
            <a:r>
              <a:rPr lang="en-US" altLang="zh-TW" dirty="0" err="1"/>
              <a:t>device_id</a:t>
            </a:r>
            <a:r>
              <a:rPr lang="zh-TW" altLang="en-US" dirty="0"/>
              <a:t>：</a:t>
            </a:r>
            <a:r>
              <a:rPr lang="en-US" altLang="zh-TW" dirty="0" err="1"/>
              <a:t>AirBox</a:t>
            </a:r>
            <a:r>
              <a:rPr lang="en-US" altLang="zh-TW" dirty="0"/>
              <a:t> ID </a:t>
            </a:r>
          </a:p>
          <a:p>
            <a:pPr marL="201168" lvl="1" indent="0">
              <a:buNone/>
            </a:pPr>
            <a:r>
              <a:rPr lang="en-US" altLang="zh-TW" dirty="0"/>
              <a:t>	s_d0</a:t>
            </a:r>
            <a:r>
              <a:rPr lang="zh-TW" altLang="en-US" dirty="0"/>
              <a:t>：</a:t>
            </a:r>
            <a:r>
              <a:rPr lang="en-US" altLang="zh-TW" dirty="0"/>
              <a:t>PM2.5 </a:t>
            </a:r>
          </a:p>
          <a:p>
            <a:pPr marL="201168" lvl="1" indent="0">
              <a:buNone/>
            </a:pPr>
            <a:r>
              <a:rPr lang="en-US" altLang="zh-TW" dirty="0"/>
              <a:t>	s_t0</a:t>
            </a:r>
            <a:r>
              <a:rPr lang="zh-TW" altLang="en-US" dirty="0"/>
              <a:t>：</a:t>
            </a:r>
            <a:r>
              <a:rPr lang="en-US" altLang="zh-TW" dirty="0"/>
              <a:t>Temperature </a:t>
            </a:r>
          </a:p>
          <a:p>
            <a:pPr marL="201168" lvl="1" indent="0">
              <a:buNone/>
            </a:pPr>
            <a:r>
              <a:rPr lang="en-US" altLang="zh-TW" dirty="0"/>
              <a:t>  	s_h0</a:t>
            </a:r>
            <a:r>
              <a:rPr lang="zh-TW" altLang="en-US" dirty="0"/>
              <a:t>：</a:t>
            </a:r>
            <a:r>
              <a:rPr lang="en-US" altLang="zh-TW" dirty="0"/>
              <a:t>Humidity </a:t>
            </a:r>
            <a:endParaRPr lang="zh-TW" altLang="en-US" dirty="0"/>
          </a:p>
        </p:txBody>
      </p:sp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空氣盒子即時量測資料 </a:t>
            </a:r>
            <a:r>
              <a:rPr lang="en-US" altLang="zh-TW" dirty="0"/>
              <a:t>(</a:t>
            </a:r>
            <a:r>
              <a:rPr lang="en-US" altLang="zh-TW" dirty="0" err="1"/>
              <a:t>Data.Taipei</a:t>
            </a:r>
            <a:r>
              <a:rPr lang="en-US" altLang="zh-TW" dirty="0"/>
              <a:t>)</a:t>
            </a:r>
            <a:endParaRPr lang="zh-TW" altLang="en-US" dirty="0"/>
          </a:p>
        </p:txBody>
      </p:sp>
      <p:pic>
        <p:nvPicPr>
          <p:cNvPr id="11" name="圖片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5570" y="1011981"/>
            <a:ext cx="8135485" cy="3143689"/>
          </a:xfrm>
          <a:prstGeom prst="rect">
            <a:avLst/>
          </a:prstGeom>
        </p:spPr>
      </p:pic>
      <p:pic>
        <p:nvPicPr>
          <p:cNvPr id="13" name="圖片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1149" y="230821"/>
            <a:ext cx="9307224" cy="4706007"/>
          </a:xfrm>
          <a:prstGeom prst="rect">
            <a:avLst/>
          </a:prstGeom>
        </p:spPr>
      </p:pic>
      <p:pic>
        <p:nvPicPr>
          <p:cNvPr id="12" name="圖片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5570" y="4397276"/>
            <a:ext cx="8164064" cy="2943636"/>
          </a:xfrm>
          <a:prstGeom prst="rect">
            <a:avLst/>
          </a:prstGeom>
        </p:spPr>
      </p:pic>
      <p:pic>
        <p:nvPicPr>
          <p:cNvPr id="14" name="圖片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4727" y="1738337"/>
            <a:ext cx="6420746" cy="4610743"/>
          </a:xfrm>
          <a:prstGeom prst="rect">
            <a:avLst/>
          </a:prstGeom>
        </p:spPr>
      </p:pic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2016/05/21</a:t>
            </a:r>
            <a:endParaRPr lang="en-US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8958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空氣盒子即時量測資料 </a:t>
            </a:r>
            <a:r>
              <a:rPr lang="en-US" altLang="zh-TW" dirty="0"/>
              <a:t>(</a:t>
            </a:r>
            <a:r>
              <a:rPr lang="en-US" altLang="zh-TW" dirty="0" err="1"/>
              <a:t>Data.Taipei</a:t>
            </a:r>
            <a:r>
              <a:rPr lang="en-US" altLang="zh-TW" dirty="0"/>
              <a:t>)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Relation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2016/05/21</a:t>
            </a:r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8</a:t>
            </a:fld>
            <a:endParaRPr 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2722" y="2114979"/>
            <a:ext cx="6798655" cy="3862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1306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中央氣象局 氣象資料開放平台</a:t>
            </a:r>
            <a:br>
              <a:rPr lang="en-US" altLang="zh-TW" dirty="0"/>
            </a:br>
            <a:r>
              <a:rPr lang="en-US" altLang="zh-TW" dirty="0"/>
              <a:t>(opendata.cwb.gov.tw)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8230" y="1846263"/>
            <a:ext cx="6775866" cy="4022725"/>
          </a:xfrm>
        </p:spPr>
      </p:pic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2016/05/21</a:t>
            </a:r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9</a:t>
            </a:fld>
            <a:endParaRPr 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0937" y="3803583"/>
            <a:ext cx="6867575" cy="1085858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0937" y="1207759"/>
            <a:ext cx="6819950" cy="2005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654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回顧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1057</TotalTime>
  <Words>567</Words>
  <Application>Microsoft Office PowerPoint</Application>
  <PresentationFormat>寬螢幕</PresentationFormat>
  <Paragraphs>124</Paragraphs>
  <Slides>20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20</vt:i4>
      </vt:variant>
    </vt:vector>
  </HeadingPairs>
  <TitlesOfParts>
    <vt:vector size="25" baseType="lpstr">
      <vt:lpstr>微軟正黑體</vt:lpstr>
      <vt:lpstr>新細明體</vt:lpstr>
      <vt:lpstr>Arial</vt:lpstr>
      <vt:lpstr>Calibri</vt:lpstr>
      <vt:lpstr>回顧</vt:lpstr>
      <vt:lpstr>台灣空氣品質資料 收集與分析</vt:lpstr>
      <vt:lpstr>目錄</vt:lpstr>
      <vt:lpstr>動機&amp;目的</vt:lpstr>
      <vt:lpstr>使用資料集</vt:lpstr>
      <vt:lpstr>資料來源</vt:lpstr>
      <vt:lpstr>Data.Taipei (Taipei Open Data)</vt:lpstr>
      <vt:lpstr>空氣盒子即時量測資料 (Data.Taipei)</vt:lpstr>
      <vt:lpstr>空氣盒子即時量測資料 (Data.Taipei)</vt:lpstr>
      <vt:lpstr>中央氣象局 氣象資料開放平台 (opendata.cwb.gov.tw)</vt:lpstr>
      <vt:lpstr>資料內容</vt:lpstr>
      <vt:lpstr>資料內容 (cont’d)</vt:lpstr>
      <vt:lpstr>資料內容 (cont’d)</vt:lpstr>
      <vt:lpstr>資料內容 (cont’d)</vt:lpstr>
      <vt:lpstr>環境署</vt:lpstr>
      <vt:lpstr>台電</vt:lpstr>
      <vt:lpstr>資料收集自動化</vt:lpstr>
      <vt:lpstr>可能的分析手法</vt:lpstr>
      <vt:lpstr>資料視覺化</vt:lpstr>
      <vt:lpstr>資料視覺化  (cont’d)</vt:lpstr>
      <vt:lpstr>實作遭遇問題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台北天氣資料 收集與分析</dc:title>
  <dc:creator>吳振豪</dc:creator>
  <cp:lastModifiedBy>吳振豪</cp:lastModifiedBy>
  <cp:revision>36</cp:revision>
  <dcterms:created xsi:type="dcterms:W3CDTF">2016-05-06T02:41:29Z</dcterms:created>
  <dcterms:modified xsi:type="dcterms:W3CDTF">2016-05-21T04:41:37Z</dcterms:modified>
</cp:coreProperties>
</file>

<file path=docProps/thumbnail.jpeg>
</file>